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FBE5-0BFD-D75E-7A5C-7E8E20CFB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390FD7-0F66-B94A-69F9-41D8F5CB7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1A5FFE-4068-1361-FF17-A0F998A4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11.06.2025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6D49B9-5A14-6F4D-5C5C-1A7A228D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0A5A1-046C-473E-2D46-49346982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858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AE82F-FBFB-C05D-A9D7-02C5F1AF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02C4E1-1222-B0AD-A156-174248531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35C7AE-0707-2274-DB06-0B9D2EED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11.06.2025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41590-ACC7-1F9B-E4A0-53A45300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413094-4364-D09F-4308-B543991A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891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4FFDE1-389D-6104-BDB7-20C0E9181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32F15E-57F8-690A-A6B9-B22FB5790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95F69-AEBD-1BB2-AF93-BD952F17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11.06.2025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42E7C-9DD2-21A9-3027-3A65B874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CE9457-45E3-5C1A-564D-1040AF2F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1670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56387-096D-D8A2-33A3-68ACEDFD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534EF-D420-655C-5B28-E4C59A707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34A379-D7F1-E78C-6616-5959AAB9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11.06.2025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E3253-FAC5-4BBD-FEB0-0FCBF7A1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AF56E0-B495-CA88-BBBF-1B1BF005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2663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BE62-9EE5-03EE-1933-7A155AD7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94EED8-64B7-CDB2-6567-CF9B8B334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8B880F-F2D4-22B4-3DB3-A2AB187D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11.06.2025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67855-3537-D4F1-8E14-DC9C49C6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00254-F363-3D3D-A185-340FEAF8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4052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2D9C3-520C-B8BD-245F-5B04A609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163C1C-D532-1318-4136-D24A86566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AA5011-D6E7-CFAF-E9E8-5B41EBBFE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A46D73-3196-08C6-D8B6-ADA4B1F5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11.06.2025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F23176-E295-0752-51B5-8E1D43DF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41FF97-5A6E-1483-E4D3-4FA116CE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051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9C0E4-008E-FF03-ED1D-2AE2AE81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A8D35B-CA35-DE1B-4372-62AC2A7F7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688A37-CD64-1D0B-7E74-46CDC26F1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EED0E2-A424-4E34-36E6-0B453E036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EA2FDD-A024-EFF2-B36D-697155625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30DB8C-521B-E06A-7F25-7F61A5D7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11.06.2025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244879-7092-DF8B-FEB9-D6BAC971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9D9298-920D-9D4A-4F77-D4F4C99B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066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120C7-9364-B268-AEE8-85933567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D77C2E-010F-A2A4-5DE2-133730FF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11.06.2025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3BF807-EBA8-60DA-D113-79CD501A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CFE6CA-F8F4-CBED-1E35-A7C0365E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7053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A50D32-8B8F-EA62-5856-6E16939B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11.06.2025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44A0AC-632D-A4DB-A3B5-E44B4569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C1CA82-9CD4-8787-6A34-925A20D7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658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0AE41-F828-DCEC-63B2-901E7855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969AA-0AE6-45E7-ED74-E6C3B341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A3162E-DE4D-0401-CB99-90BDD5DB1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F6951-B736-433C-D877-5C7457FD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11.06.2025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463C16-4879-4A82-8EE2-66B10FB9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9C7E1C-A04E-E721-8A6C-2FAB3EAC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4392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6D1F2-43DE-59AF-F69D-6529A55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DFC4C9-9F8F-6FC1-4D4A-147E4F8E0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34D7BD-379B-34A6-7EAB-7500B9245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14CCDB-58D0-D3E3-C437-6B23C3CD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11.06.2025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892821-CF46-FE1D-2F88-AC8596A7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16A498-C2F0-7861-D4BC-D5D6EA16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6295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AE4CB-D881-98D8-5D19-798EAF985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EF871C-5FFD-1562-3FC5-83C51F695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AD114-48C1-3CD0-EA34-382D76887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41CC1-AB4C-4265-AD8C-CD4F46A7D2CF}" type="datetimeFigureOut">
              <a:rPr lang="ru-KZ" smtClean="0"/>
              <a:t>11.06.2025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2147E-631C-E089-C2A8-D6A05D088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DFEDD5-1D84-60B1-E5C1-30E053F2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8231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94E-1FC7-47EB-8C0E-AD43E350B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3560" y="2051372"/>
            <a:ext cx="9144000" cy="289185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«Права граждан на лекарственное обеспечение в рамках ГОБМП и ОСМС»</a:t>
            </a:r>
            <a:br>
              <a:rPr lang="ru-KZ" dirty="0"/>
            </a:br>
            <a:r>
              <a:rPr lang="ru-RU" dirty="0"/>
              <a:t> </a:t>
            </a:r>
            <a:br>
              <a:rPr lang="ru-KZ" dirty="0"/>
            </a:br>
            <a:endParaRPr lang="ru-KZ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D2B09-761B-9A29-CAF3-A94A2E1C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8" y="202163"/>
            <a:ext cx="3111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3D44AC-E5D4-0289-665C-588D506CC256}"/>
              </a:ext>
            </a:extLst>
          </p:cNvPr>
          <p:cNvSpPr txBox="1"/>
          <p:nvPr/>
        </p:nvSpPr>
        <p:spPr>
          <a:xfrm>
            <a:off x="3167650" y="555097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 2025 г.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12D2F68-C741-ABFD-7879-662119E79A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14955" y="-31725"/>
          <a:ext cx="3377045" cy="193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177194" imgH="675760" progId="CorelDraw.Graphic.21">
                  <p:embed/>
                </p:oleObj>
              </mc:Choice>
              <mc:Fallback>
                <p:oleObj name="CorelDRAW" r:id="rId3" imgW="1177194" imgH="675760" progId="CorelDraw.Graphic.21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712D2F68-C741-ABFD-7879-662119E79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14955" y="-31725"/>
                        <a:ext cx="3377045" cy="1938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E7FEEF8E-0EC0-9C8B-9B39-0930ABC8F4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18160"/>
          <a:ext cx="3240359" cy="20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980332" imgH="1246440" progId="CorelDraw.Graphic.21">
                  <p:embed/>
                </p:oleObj>
              </mc:Choice>
              <mc:Fallback>
                <p:oleObj name="CorelDRAW" r:id="rId5" imgW="1980332" imgH="1246440" progId="CorelDraw.Graphic.21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E7FEEF8E-0EC0-9C8B-9B39-0930ABC8F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4818160"/>
                        <a:ext cx="3240359" cy="20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039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B2D0F5-E993-9260-7021-4822611F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60091"/>
            <a:ext cx="6781800" cy="204981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бесплатного лекарственного обеспечения функционирует в Республике Казахстан с 2005 года. Благодаря этой программе наше население, состоящее на динамическом наблюдении по определенным заболеваниям, имеет возможность получать лекарства и медицинские изделия на бесплатной основе.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60E04-24EE-B949-92BA-FC98AD18F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" y="24065"/>
            <a:ext cx="2705100" cy="7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29E53C-DCA9-D950-DCE3-27967482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380" y="120240"/>
            <a:ext cx="5774575" cy="7666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b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«Права граждан на лекарственное обеспечение в рамках ГОБМП и ОСМС»</a:t>
            </a:r>
            <a:br>
              <a:rPr lang="ru-KZ" sz="1600" dirty="0"/>
            </a:br>
            <a:r>
              <a:rPr lang="ru-RU" sz="1600" dirty="0"/>
              <a:t> </a:t>
            </a:r>
            <a:br>
              <a:rPr lang="ru-KZ" sz="1600" dirty="0"/>
            </a:br>
            <a:endParaRPr lang="ru-KZ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85340A-9E9F-B94B-EE6A-2BD5D677C257}"/>
              </a:ext>
            </a:extLst>
          </p:cNvPr>
          <p:cNvSpPr/>
          <p:nvPr/>
        </p:nvSpPr>
        <p:spPr>
          <a:xfrm>
            <a:off x="8013288" y="1277457"/>
            <a:ext cx="3001962" cy="1508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400" b="1" dirty="0">
              <a:solidFill>
                <a:srgbClr val="1F386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400" b="1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400" b="1" dirty="0">
              <a:solidFill>
                <a:srgbClr val="1F386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Помните, что самые главные ценности в жизни – это сама жизнь, Ваше здоровье и здоровье Ваших близких!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100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100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      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3873A-8DA9-99F0-0143-BD56B17AE14F}"/>
              </a:ext>
            </a:extLst>
          </p:cNvPr>
          <p:cNvSpPr txBox="1"/>
          <p:nvPr/>
        </p:nvSpPr>
        <p:spPr>
          <a:xfrm>
            <a:off x="3133686" y="3013815"/>
            <a:ext cx="6781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бесплатное обеспечение населения лекарствами на амбулаторном уровне определено приказом Министра здравоохранения Республики Казахстан от 05 августа 2021 года №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ДСМ-75 "Об утверждении Перечня лекарственных средств и медицинских изделий для бесплатного и (или) льготного амбулаторного обеспечения отдельных категорий граждан Республики Казахстан с определенными заболеваниями (состояниями)" (перечень АЛО).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32163D-8142-C6B3-F176-C86BFCA98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02" y="3235219"/>
            <a:ext cx="1920558" cy="20498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30F256-BB80-A648-5B4D-5F9717CFA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670" y="3271825"/>
            <a:ext cx="1661160" cy="1976600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E3BE2F2A-4B58-9F33-A0A3-94C7F24A1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415792"/>
              </p:ext>
            </p:extLst>
          </p:nvPr>
        </p:nvGraphicFramePr>
        <p:xfrm>
          <a:off x="8814955" y="-31724"/>
          <a:ext cx="3377045" cy="178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177194" imgH="675760" progId="CorelDraw.Graphic.21">
                  <p:embed/>
                </p:oleObj>
              </mc:Choice>
              <mc:Fallback>
                <p:oleObj name="CorelDRAW" r:id="rId5" imgW="1177194" imgH="675760" progId="CorelDraw.Graphic.21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712D2F68-C741-ABFD-7879-662119E79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14955" y="-31724"/>
                        <a:ext cx="3377045" cy="178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F6BEEFB7-569D-2DD9-2B23-A71CD8FED6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18160"/>
          <a:ext cx="3240359" cy="20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1980332" imgH="1246440" progId="CorelDraw.Graphic.21">
                  <p:embed/>
                </p:oleObj>
              </mc:Choice>
              <mc:Fallback>
                <p:oleObj name="CorelDRAW" r:id="rId7" imgW="1980332" imgH="1246440" progId="CorelDraw.Graphic.21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E7FEEF8E-0EC0-9C8B-9B39-0930ABC8F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818160"/>
                        <a:ext cx="3240359" cy="20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47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4966B-20EA-DCFD-B91C-004FB90C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829"/>
            <a:ext cx="10515600" cy="1102859"/>
          </a:xfrm>
        </p:spPr>
        <p:txBody>
          <a:bodyPr>
            <a:noAutofit/>
          </a:bodyPr>
          <a:lstStyle/>
          <a:p>
            <a:pPr algn="ctr"/>
            <a:b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рассчитывать на бесплатные лекарственные средства в рамках амбулаторного лекарственного обеспечения?</a:t>
            </a:r>
            <a:br>
              <a:rPr lang="ru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роцесс 3">
            <a:extLst>
              <a:ext uri="{FF2B5EF4-FFF2-40B4-BE49-F238E27FC236}">
                <a16:creationId xmlns:a16="http://schemas.microsoft.com/office/drawing/2014/main" id="{B98E5ABA-BC9A-4D3E-72FA-9DFF58DDD258}"/>
              </a:ext>
            </a:extLst>
          </p:cNvPr>
          <p:cNvSpPr/>
          <p:nvPr/>
        </p:nvSpPr>
        <p:spPr>
          <a:xfrm>
            <a:off x="613410" y="1809750"/>
            <a:ext cx="3623310" cy="379857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600" b="1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граждане Республики Казахстан имеют право на обеспечение лекарствами и медицинскими изделиями в рамках ГОБМП и ОСМС на амбулаторном уровне согласно перечню АЛО</a:t>
            </a:r>
            <a:r>
              <a:rPr lang="ru-RU" sz="1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4F15C9-6CAC-704A-61ED-993DF77EAE0D}"/>
              </a:ext>
            </a:extLst>
          </p:cNvPr>
          <p:cNvSpPr/>
          <p:nvPr/>
        </p:nvSpPr>
        <p:spPr>
          <a:xfrm>
            <a:off x="6522720" y="1933574"/>
            <a:ext cx="5425440" cy="42081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8890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RU" sz="1100" dirty="0">
                <a:ln>
                  <a:noFill/>
                </a:ln>
                <a:solidFill>
                  <a:srgbClr val="7737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R="8890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RU" sz="1600" dirty="0">
                <a:ln>
                  <a:noFill/>
                </a:ln>
                <a:solidFill>
                  <a:srgbClr val="7737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ГОБМП </a:t>
            </a:r>
            <a:r>
              <a:rPr lang="ru-RU" sz="1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предоставляется гражданам РК, </a:t>
            </a:r>
            <a:r>
              <a:rPr lang="ru-RU" sz="16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кандасам</a:t>
            </a:r>
            <a:r>
              <a:rPr lang="ru-RU" sz="1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беженцам, иностранцам и лицам без гражданства, постоянно проживающим на территории РК за счет бюджетных средств. ГОБМП включает профилактические, диагностические и лечебные медицинские услуги, обладающие наибольшей доказанной эффективностью, а также лекарственное обеспечение</a:t>
            </a:r>
            <a:r>
              <a:rPr lang="ru-RU" sz="1600" dirty="0">
                <a:ln>
                  <a:noFill/>
                </a:ln>
                <a:solidFill>
                  <a:srgbClr val="7737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K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algn="ctr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RU" sz="16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Кодекс Республики Казахстан от 7 июля 2020 года № 360-</a:t>
            </a:r>
            <a:r>
              <a:rPr lang="en-US" sz="16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ru-RU" sz="16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ЗРК </a:t>
            </a:r>
            <a:endParaRPr lang="ru-K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algn="ctr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KZ" sz="16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ЗДОРОВЬЕ НАРОДА И СИСТЕМЕ ЗДРАВООХРАНЕНИЯ»</a:t>
            </a:r>
            <a:endParaRPr lang="ru-K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89090D-6568-0BFB-69E9-99DA81484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057" y="3046253"/>
            <a:ext cx="1711325" cy="132556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414E6C4-B44F-F34E-9706-471B48A3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" y="0"/>
            <a:ext cx="254725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1CDA2D5-043A-6ADA-3776-EA08FB981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43059"/>
              </p:ext>
            </p:extLst>
          </p:nvPr>
        </p:nvGraphicFramePr>
        <p:xfrm>
          <a:off x="8814955" y="-31724"/>
          <a:ext cx="3377045" cy="178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177194" imgH="675760" progId="CorelDraw.Graphic.21">
                  <p:embed/>
                </p:oleObj>
              </mc:Choice>
              <mc:Fallback>
                <p:oleObj name="CorelDRAW" r:id="rId4" imgW="1177194" imgH="675760" progId="CorelDraw.Graphic.21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E3BE2F2A-4B58-9F33-A0A3-94C7F24A1D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14955" y="-31724"/>
                        <a:ext cx="3377045" cy="178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A6AC558-1162-0990-DFC7-01A5C768E2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18160"/>
          <a:ext cx="3240359" cy="20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980332" imgH="1246440" progId="CorelDraw.Graphic.21">
                  <p:embed/>
                </p:oleObj>
              </mc:Choice>
              <mc:Fallback>
                <p:oleObj name="CorelDRAW" r:id="rId6" imgW="1980332" imgH="1246440" progId="CorelDraw.Graphic.21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F6BEEFB7-569D-2DD9-2B23-A71CD8FED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4818160"/>
                        <a:ext cx="3240359" cy="20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66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B6256-2EB5-B1F7-A558-3899F54B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667"/>
            <a:ext cx="10515600" cy="70238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Медицинскую помощь в рамках ОСМС получают лица, за которых осуществлялась уплата отчислений и/или взносов в Фонд медицинского страхования (Фонд), а также освобожденные от уплаты взносов в Фонд. К данной льготной категории граждан относятся:</a:t>
            </a:r>
            <a:br>
              <a:rPr lang="ru-KZ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KZ" sz="2000" b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1AD780B-1468-4CBC-BD9B-CF319AB7F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236" y="1575322"/>
            <a:ext cx="5623560" cy="4987698"/>
          </a:xfrm>
          <a:prstGeom prst="rect">
            <a:avLst/>
          </a:prstGeom>
        </p:spPr>
      </p:pic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id="{8D3348EF-A9CF-83D2-2A66-6CED8603F55F}"/>
              </a:ext>
            </a:extLst>
          </p:cNvPr>
          <p:cNvSpPr/>
          <p:nvPr/>
        </p:nvSpPr>
        <p:spPr>
          <a:xfrm>
            <a:off x="7557796" y="1631307"/>
            <a:ext cx="4245428" cy="1917130"/>
          </a:xfrm>
          <a:prstGeom prst="flowChartProcess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8890" lvl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>
                <a:tab pos="108585" algn="l"/>
              </a:tabLst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lvl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>
                <a:tab pos="108585" algn="l"/>
              </a:tabLst>
              <a:defRPr/>
            </a:pPr>
            <a:endParaRPr lang="ru-RU" sz="1100" kern="0" dirty="0">
              <a:solidFill>
                <a:srgbClr val="000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lvl="0" defTabSz="91440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tabLst>
                <a:tab pos="108585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12.лица с инвалидностью;</a:t>
            </a:r>
            <a:endParaRPr lang="kk-KZ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lvl="0" defTabSz="91440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tabLst>
                <a:tab pos="108585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13.лица, обучающиеся по очной форме обучения в организациях среднего, технического и профессионального,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послесреднего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высшего образования, а также послевузовского образования;</a:t>
            </a:r>
            <a:endParaRPr lang="kk-KZ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lvl="0" defTabSz="91440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tabLst>
                <a:tab pos="108585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15.неработающие получатели государственной адресной социальной помощи.</a:t>
            </a:r>
            <a:endParaRPr kumimoji="0" lang="ru-KZ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marR="889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08585" algn="l"/>
              </a:tabLst>
              <a:defRPr/>
            </a:pP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Республики Казахстан от 16 ноября 2015 года № 405-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ЗРК. </a:t>
            </a:r>
            <a:endParaRPr kumimoji="0" lang="ru-KZ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marR="889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08585" algn="l"/>
              </a:tabLst>
              <a:defRPr/>
            </a:pP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обязательном социальном медицинском страховании»</a:t>
            </a:r>
            <a:r>
              <a:rPr kumimoji="0" lang="kk-KZ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KZ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marR="889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08585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KZ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KZ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5C3C3C-7383-9DFE-3BE6-4DEC16D5A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76" y="1533334"/>
            <a:ext cx="1446245" cy="1579498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FA16A78B-D097-9F9E-4776-38D0B253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5100" cy="7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45104519-7020-6D1F-4166-DB291413A3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338027"/>
              </p:ext>
            </p:extLst>
          </p:nvPr>
        </p:nvGraphicFramePr>
        <p:xfrm>
          <a:off x="8814955" y="-31724"/>
          <a:ext cx="3377045" cy="178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177194" imgH="675760" progId="CorelDraw.Graphic.21">
                  <p:embed/>
                </p:oleObj>
              </mc:Choice>
              <mc:Fallback>
                <p:oleObj name="CorelDRAW" r:id="rId5" imgW="1177194" imgH="675760" progId="CorelDraw.Graphic.21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A1CDA2D5-043A-6ADA-3776-EA08FB981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14955" y="-31724"/>
                        <a:ext cx="3377045" cy="178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0AE8B7FA-BCA8-0B64-3710-F86E568D2F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18160"/>
          <a:ext cx="3240359" cy="20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1980332" imgH="1246440" progId="CorelDraw.Graphic.21">
                  <p:embed/>
                </p:oleObj>
              </mc:Choice>
              <mc:Fallback>
                <p:oleObj name="CorelDRAW" r:id="rId7" imgW="1980332" imgH="1246440" progId="CorelDraw.Graphic.21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EA6AC558-1162-0990-DFC7-01A5C768E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818160"/>
                        <a:ext cx="3240359" cy="20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7DAF15-D8F2-183F-7FBF-30FDF925C3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2551" y="3710696"/>
            <a:ext cx="2961249" cy="246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0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20">
            <a:extLst>
              <a:ext uri="{FF2B5EF4-FFF2-40B4-BE49-F238E27FC236}">
                <a16:creationId xmlns:a16="http://schemas.microsoft.com/office/drawing/2014/main" id="{815C5DDC-6792-E470-F289-E33E465CC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0" y="1045027"/>
            <a:ext cx="7928716" cy="50012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8890" indent="163195">
              <a:lnSpc>
                <a:spcPct val="115000"/>
              </a:lnSpc>
              <a:buNone/>
              <a:tabLst>
                <a:tab pos="110490" algn="l"/>
              </a:tabLst>
            </a:pP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получения бесплатных лекарств и медицинских изделий на амбулаторном уровне пациент должен быть прикреплен к поликлинике, состоять на динамическом наблюдении, а его данные должны быть внесены в Регистр прикрепленного населения. Выписка рецептов на получение бесплатных лекарств производится участковыми врачами и профильными специалистами медицинских организаций. </a:t>
            </a:r>
            <a:endParaRPr lang="kk-KZ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indent="163195">
              <a:lnSpc>
                <a:spcPct val="115000"/>
              </a:lnSpc>
              <a:buNone/>
              <a:tabLst>
                <a:tab pos="110490" algn="l"/>
              </a:tabLst>
            </a:pP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лекарствами и медицинскими изделиями в амбулаторных условиях в рамках ГОБМП и ОСМС граждан,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кандасов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беженцев, иностранцев и лиц без гражданства, постоянно проживающих на территории Республики Казахстан и отбывающих наказание по приговору суда в местах лишения свободы, задержанных, заключенных под стражу и помещенных в специальные учреждения, состоящих на диспансерном учете, осуществляется путем прикрепления к медицинским организациям по месту отбывания наказания. 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indent="163195" algn="just">
              <a:lnSpc>
                <a:spcPct val="115000"/>
              </a:lnSpc>
              <a:buNone/>
              <a:tabLst>
                <a:tab pos="110490" algn="l"/>
              </a:tabLst>
            </a:pP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что необходимо сделать для получения лекарственных средств и медицинских изделий в рамках ГОБМП и ОСМС на амбулаторном уровне: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  <a:tabLst>
                <a:tab pos="110490" algn="l"/>
              </a:tabLst>
            </a:pP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Прикрепиться к поликлинике (по месту жительства);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  <a:tabLst>
                <a:tab pos="110490" algn="l"/>
              </a:tabLst>
            </a:pP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Сдать анализы, чтобы подтвердить диагноз и встать на динамическое наблюдение, и наблюдаться у участкового врача или профильного специалиста;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  <a:tabLst>
                <a:tab pos="110490" algn="l"/>
              </a:tabLst>
            </a:pP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бесплатный рецепт, в том случае, если Ваше заболевание включено в Перечень АЛО;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  <a:tabLst>
                <a:tab pos="110490" algn="l"/>
              </a:tabLst>
            </a:pP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Предъявить удостоверение личности (свидетельство о рождении пациента) и бесплатный рецепт работнику аптеки, осуществляющему фармацевтические услуги в рамках ГОБМП и ОСМС, для получения лекарственных средств. Список аптек можно узнать в вашей поликлинике. 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indent="163195" algn="just">
              <a:lnSpc>
                <a:spcPct val="115000"/>
              </a:lnSpc>
              <a:buNone/>
              <a:tabLst>
                <a:tab pos="110490" algn="l"/>
              </a:tabLst>
            </a:pP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отметить, что государство закупает лекарства по международным непатентованным наименованиям. Поэтому название лекарства может отличаться. Например, Парацетамол - международное непатентованное наименование, а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Тайлол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Эффералган, Панадол, Парацетамол и др. – торговые названия. </a:t>
            </a:r>
            <a:r>
              <a:rPr lang="kk-KZ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D18104-B86A-CBE2-7984-D61B18B57BDD}"/>
              </a:ext>
            </a:extLst>
          </p:cNvPr>
          <p:cNvSpPr/>
          <p:nvPr/>
        </p:nvSpPr>
        <p:spPr>
          <a:xfrm>
            <a:off x="3760237" y="214651"/>
            <a:ext cx="5122505" cy="580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100" b="1" i="1" dirty="0">
              <a:solidFill>
                <a:srgbClr val="1F386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делать, чтобы получить лекарства бесплатно?   </a:t>
            </a:r>
            <a:endParaRPr lang="ru-K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59AFFD-38D7-844D-44E3-FD3D2068C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42" y="1138309"/>
            <a:ext cx="1377237" cy="151447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581E20A-D8F3-9D27-70B6-80B3349B6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5" y="121368"/>
            <a:ext cx="2705100" cy="7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368B926-F555-ADD5-673B-803033629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63878"/>
              </p:ext>
            </p:extLst>
          </p:nvPr>
        </p:nvGraphicFramePr>
        <p:xfrm>
          <a:off x="8814955" y="-4905"/>
          <a:ext cx="3377045" cy="178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177194" imgH="675760" progId="CorelDraw.Graphic.21">
                  <p:embed/>
                </p:oleObj>
              </mc:Choice>
              <mc:Fallback>
                <p:oleObj name="CorelDRAW" r:id="rId5" imgW="1177194" imgH="675760" progId="CorelDraw.Graphic.21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A1CDA2D5-043A-6ADA-3776-EA08FB981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14955" y="-4905"/>
                        <a:ext cx="3377045" cy="178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8134D5C3-9AD2-7B3F-74A6-F49FB86D1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18160"/>
          <a:ext cx="3240359" cy="20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1980332" imgH="1246440" progId="CorelDraw.Graphic.21">
                  <p:embed/>
                </p:oleObj>
              </mc:Choice>
              <mc:Fallback>
                <p:oleObj name="CorelDRAW" r:id="rId7" imgW="1980332" imgH="1246440" progId="CorelDraw.Graphic.21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0AE8B7FA-BCA8-0B64-3710-F86E568D2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818160"/>
                        <a:ext cx="3240359" cy="20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72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33FFC301-E2DF-95D9-4EB2-4E6D7B355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93" y="1253330"/>
            <a:ext cx="10515600" cy="43737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отдаленных от районного центра населенных пунктах, при отсутствии аптек, аптечных пунктов и передвижных аптечных пунктов, обеспечение лекарствами и медицинскими изделиями в рамках ГОБМП и ОСМС производится через медицинские организации, оказывающие первичную медико-санитарную помощь.</a:t>
            </a:r>
            <a:endParaRPr lang="ru-KZ" sz="14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Отпуск лекарственных средств, содержащих наркотические средства, психотропные вещества и прекурсоры, осуществляется юридическими лицами, имеющими лицензию в сфере оборота наркотических средств, психотропных веществ и прекурсоров через аптечные и медицинские организации.</a:t>
            </a:r>
            <a:endParaRPr lang="ru-KZ" sz="14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отсутствия в населенном пункте аптек, имеющих лицензию на осуществление деятельности, связанной с оборотом наркотических средств, психотропных веществ и прекурсоров, обеспечение осуществляется через медицинские организации, имеющие лицензию на деятельность, в сфере оборота наркотических средств, психотропных веществ и прекурсоров.</a:t>
            </a:r>
            <a:endParaRPr lang="ru-KZ" sz="14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Пациенты с туберкулезом при лечении в амбулаторных условиях обеспечиваются лекарственными средствами через кабинеты химизаторов медицинских организаций, оказывающих первичную медико-санитарную помощь. Обеспечение антиретровирусными препаратами для лечения и профилактики ВИЧ-инфекции осуществляется через медицинские организации, оказывающие специализированную медицинскую помощь.</a:t>
            </a:r>
            <a:endParaRPr lang="ru-KZ" sz="14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отдаленных от областного центра населенных пунктах, при отсутствии медицинских организаций, оказывающих специализированную медицинскую помощь, обеспечение антиретровирусными препаратами для лечения и профилактики ВИЧ-инфекции, производится через медицинские организации, оказывающие первичную медико-санитарную помощь.</a:t>
            </a:r>
            <a:endParaRPr lang="ru-KZ" sz="14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специализированными лечебными продуктами, в том числе адаптированными заменителями грудного молока, осуществляется в рамках оказания комплекса услуг первичной медико-санитарной помощи и специализированной медицинской помощи в амбулаторных условиях.</a:t>
            </a:r>
            <a:endParaRPr lang="ru-KZ" sz="11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Министра здравоохранения Республики Казахстан от 20 августа 2021 года № ҚР ДСМ-89</a:t>
            </a:r>
            <a:endParaRPr lang="ru-KZ" sz="11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62E97D3-3147-D5F0-1873-4C9872AF3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9" y="205344"/>
            <a:ext cx="2705100" cy="7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B0D6C0E-5C5B-21EF-9E48-C8922419A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716913"/>
              </p:ext>
            </p:extLst>
          </p:nvPr>
        </p:nvGraphicFramePr>
        <p:xfrm>
          <a:off x="8814955" y="-4905"/>
          <a:ext cx="3377045" cy="178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177194" imgH="675760" progId="CorelDraw.Graphic.21">
                  <p:embed/>
                </p:oleObj>
              </mc:Choice>
              <mc:Fallback>
                <p:oleObj name="CorelDRAW" r:id="rId3" imgW="1177194" imgH="675760" progId="CorelDraw.Graphic.21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E368B926-F555-ADD5-673B-803033629B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14955" y="-4905"/>
                        <a:ext cx="3377045" cy="178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9B55A59-3F80-80F1-4E47-F3F681472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18160"/>
          <a:ext cx="3240359" cy="20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980332" imgH="1246440" progId="CorelDraw.Graphic.21">
                  <p:embed/>
                </p:oleObj>
              </mc:Choice>
              <mc:Fallback>
                <p:oleObj name="CorelDRAW" r:id="rId5" imgW="1980332" imgH="1246440" progId="CorelDraw.Graphic.21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8134D5C3-9AD2-7B3F-74A6-F49FB86D10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4818160"/>
                        <a:ext cx="3240359" cy="20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0B5271A-510A-0E64-103E-011E16E4CAC2}"/>
              </a:ext>
            </a:extLst>
          </p:cNvPr>
          <p:cNvSpPr/>
          <p:nvPr/>
        </p:nvSpPr>
        <p:spPr>
          <a:xfrm>
            <a:off x="3240359" y="391908"/>
            <a:ext cx="6136905" cy="766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100" b="1" i="1" dirty="0">
              <a:solidFill>
                <a:srgbClr val="1F386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делать, чтобы получить лекарства бесплатно?   </a:t>
            </a:r>
            <a:endParaRPr lang="ru-K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3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7B815-EDCB-DA79-CBA0-660C0A3E9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048" y="308341"/>
            <a:ext cx="10515600" cy="13255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рецепт?</a:t>
            </a:r>
            <a:b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0FCDCBB0-6259-BC00-ACAA-EEE56DC99222}"/>
              </a:ext>
            </a:extLst>
          </p:cNvPr>
          <p:cNvSpPr/>
          <p:nvPr/>
        </p:nvSpPr>
        <p:spPr>
          <a:xfrm>
            <a:off x="973396" y="1156656"/>
            <a:ext cx="4124325" cy="149542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8890" indent="163195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endParaRPr lang="ru-RU" sz="120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indent="163195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Рецепты на лекарства, как правило, выписывает лечащий врач пациента в поликлинике по месту жительства. В сельских населенных пунктах, в случае отсутствия врачей, рецепты выписываются средними медицинскими работниками, ведущими амбулаторный прием больных.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indent="163195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KZ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3E585986-CFED-856E-D480-371F4ADEBE3B}"/>
              </a:ext>
            </a:extLst>
          </p:cNvPr>
          <p:cNvSpPr/>
          <p:nvPr/>
        </p:nvSpPr>
        <p:spPr>
          <a:xfrm>
            <a:off x="5267325" y="1156656"/>
            <a:ext cx="6086475" cy="523058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8890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kk-K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endParaRPr lang="kk-KZ" sz="120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endParaRPr lang="kk-KZ" sz="12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Выписка рецептов производится участковыми врачами и профильными специалистами медицинских организаций. В целях рационального использования лекарственных средств применяются следующие принципы: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110490" algn="l"/>
                <a:tab pos="457200" algn="l"/>
              </a:tabLst>
            </a:pPr>
            <a:r>
              <a:rPr lang="ru-KZ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Диагноз должен быть подтвержден и верифицирован.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110490" algn="l"/>
                <a:tab pos="457200" algn="l"/>
              </a:tabLst>
            </a:pPr>
            <a:r>
              <a:rPr lang="ru-KZ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Лекарственные средства назначаются пациентам в соответствии с установленным диагнозом, врачебными показаниями, принадлежностью пациента к диспансерной группе и определенной категории населения.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110490" algn="l"/>
                <a:tab pos="457200" algn="l"/>
              </a:tabLst>
            </a:pP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лекарственного средства в рецепте указывается на казахском или русском или латинском языках под международным непатентованным наименованием, в случае назначения комбинированного лекарственного препарата указывается его состав.</a:t>
            </a:r>
            <a:endParaRPr lang="kk-KZ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110490" algn="l"/>
                <a:tab pos="457200" algn="l"/>
              </a:tabLst>
            </a:pP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индивидуальной непереносимости пациента допускается выписывание лекарственного средства под торговым наименованием.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110490" algn="l"/>
                <a:tab pos="457200" algn="l"/>
              </a:tabLst>
            </a:pP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Пациентам, нуждающимся в постоянном (длительном) бесплатном и (или) льготном обеспечении лекарственными средствами назначение допускается на период до трех месяцев.</a:t>
            </a: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месяцев.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8890" algn="ctr">
              <a:lnSpc>
                <a:spcPct val="115000"/>
              </a:lnSpc>
              <a:buNone/>
              <a:tabLst>
                <a:tab pos="110490" algn="l"/>
              </a:tabLst>
            </a:pPr>
            <a:r>
              <a:rPr lang="ru-RU" sz="12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Министра здравоохранения Республики Казахстан от 2 октября 2020 года № ҚР ДСМ-112/2020.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8890" algn="ctr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RU" sz="11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KZ" sz="12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утверждении Правил выписывания, учета и хранения рецептов</a:t>
            </a:r>
            <a:r>
              <a:rPr lang="ru-RU" sz="12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8890" algn="ctr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kk-KZ" sz="12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indent="163195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CA4F00-DD45-66D0-C0E3-BFDA4286B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02" y="3997584"/>
            <a:ext cx="3900164" cy="1050278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DD2278F-2E72-75C2-CAE8-020581236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3" y="204456"/>
            <a:ext cx="2705100" cy="7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9B6A0AE-30D3-B594-C04F-4D246BCD4A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71274"/>
              </p:ext>
            </p:extLst>
          </p:nvPr>
        </p:nvGraphicFramePr>
        <p:xfrm>
          <a:off x="8814955" y="-4905"/>
          <a:ext cx="3377045" cy="178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177194" imgH="675760" progId="CorelDraw.Graphic.21">
                  <p:embed/>
                </p:oleObj>
              </mc:Choice>
              <mc:Fallback>
                <p:oleObj name="CorelDRAW" r:id="rId4" imgW="1177194" imgH="675760" progId="CorelDraw.Graphic.21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DB0D6C0E-5C5B-21EF-9E48-C8922419A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14955" y="-4905"/>
                        <a:ext cx="3377045" cy="178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E18837D-3031-50C4-E879-9B073961B4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18160"/>
          <a:ext cx="3240359" cy="20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980332" imgH="1246440" progId="CorelDraw.Graphic.21">
                  <p:embed/>
                </p:oleObj>
              </mc:Choice>
              <mc:Fallback>
                <p:oleObj name="CorelDRAW" r:id="rId6" imgW="1980332" imgH="1246440" progId="CorelDraw.Graphic.21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79B55A59-3F80-80F1-4E47-F3F681472A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4818160"/>
                        <a:ext cx="3240359" cy="20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0273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1102</Words>
  <Application>Microsoft Office PowerPoint</Application>
  <PresentationFormat>Широкоэкранный</PresentationFormat>
  <Paragraphs>74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Тема Office</vt:lpstr>
      <vt:lpstr>CorelDRAW</vt:lpstr>
      <vt:lpstr>               «Права граждан на лекарственное обеспечение в рамках ГОБМП и ОСМС»   </vt:lpstr>
      <vt:lpstr>  «Права граждан на лекарственное обеспечение в рамках ГОБМП и ОСМС»   </vt:lpstr>
      <vt:lpstr> Кто может рассчитывать на бесплатные лекарственные средства в рамках амбулаторного лекарственного обеспечения? </vt:lpstr>
      <vt:lpstr> Медицинскую помощь в рамках ОСМС получают лица, за которых осуществлялась уплата отчислений и/или взносов в Фонд медицинского страхования (Фонд), а также освобожденные от уплаты взносов в Фонд. К данной льготной категории граждан относятся: </vt:lpstr>
      <vt:lpstr>Презентация PowerPoint</vt:lpstr>
      <vt:lpstr>Презентация PowerPoint</vt:lpstr>
      <vt:lpstr>Как получить рецепт?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Анель Жангазина</dc:creator>
  <cp:lastModifiedBy>Анель Жангазина</cp:lastModifiedBy>
  <cp:revision>1</cp:revision>
  <dcterms:created xsi:type="dcterms:W3CDTF">2025-06-11T04:33:58Z</dcterms:created>
  <dcterms:modified xsi:type="dcterms:W3CDTF">2025-06-11T05:13:02Z</dcterms:modified>
</cp:coreProperties>
</file>